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7" r:id="rId3"/>
    <p:sldId id="333" r:id="rId4"/>
    <p:sldId id="334" r:id="rId5"/>
    <p:sldId id="335" r:id="rId6"/>
    <p:sldId id="336" r:id="rId7"/>
    <p:sldId id="337" r:id="rId8"/>
    <p:sldId id="338" r:id="rId9"/>
    <p:sldId id="332" r:id="rId10"/>
    <p:sldId id="313" r:id="rId11"/>
    <p:sldId id="348" r:id="rId12"/>
    <p:sldId id="327" r:id="rId13"/>
    <p:sldId id="358" r:id="rId14"/>
    <p:sldId id="339" r:id="rId15"/>
    <p:sldId id="340" r:id="rId16"/>
    <p:sldId id="329" r:id="rId17"/>
    <p:sldId id="320" r:id="rId18"/>
    <p:sldId id="321" r:id="rId19"/>
    <p:sldId id="322" r:id="rId20"/>
    <p:sldId id="360" r:id="rId21"/>
    <p:sldId id="323" r:id="rId22"/>
    <p:sldId id="314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47" r:id="rId32"/>
    <p:sldId id="324" r:id="rId33"/>
  </p:sldIdLst>
  <p:sldSz cx="9906000" cy="6858000" type="A4"/>
  <p:notesSz cx="6669088" cy="9928225"/>
  <p:defaultTextStyle>
    <a:defPPr>
      <a:defRPr lang="ru-RU"/>
    </a:defPPr>
    <a:lvl1pPr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4491" indent="-17457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3744" indent="-39674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2995" indent="-61891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0660" indent="-82520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7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1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4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8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4169">
          <p15:clr>
            <a:srgbClr val="A4A3A4"/>
          </p15:clr>
        </p15:guide>
        <p15:guide id="3" pos="6033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00FF"/>
    <a:srgbClr val="372929"/>
    <a:srgbClr val="FFFF00"/>
    <a:srgbClr val="2323E3"/>
    <a:srgbClr val="FFCC00"/>
    <a:srgbClr val="9966FF"/>
    <a:srgbClr val="9933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545" autoAdjust="0"/>
    <p:restoredTop sz="98243" autoAdjust="0"/>
  </p:normalViewPr>
  <p:slideViewPr>
    <p:cSldViewPr>
      <p:cViewPr>
        <p:scale>
          <a:sx n="100" d="100"/>
          <a:sy n="100" d="100"/>
        </p:scale>
        <p:origin x="-480" y="-282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C82E2D-4658-41F8-ABE9-8A2826C31470}" type="datetimeFigureOut">
              <a:rPr lang="ru-RU"/>
              <a:pPr>
                <a:defRPr/>
              </a:pPr>
              <a:t>14.11.2019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D4363F-C2AB-4700-B718-DED958BF2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4491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3744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2995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0660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6869" y="9429750"/>
            <a:ext cx="289066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5" rIns="94229" bIns="4711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776869" y="9429750"/>
            <a:ext cx="289066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5" rIns="94229" bIns="4711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338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50">
              <a:defRPr>
                <a:solidFill>
                  <a:schemeClr val="tx1"/>
                </a:solidFill>
                <a:latin typeface="Arial" charset="0"/>
              </a:defRPr>
            </a:lvl1pPr>
            <a:lvl2pPr marL="764468" indent="-294026" defTabSz="939250">
              <a:defRPr>
                <a:solidFill>
                  <a:schemeClr val="tx1"/>
                </a:solidFill>
                <a:latin typeface="Arial" charset="0"/>
              </a:defRPr>
            </a:lvl2pPr>
            <a:lvl3pPr marL="1176104" indent="-235221" defTabSz="939250">
              <a:defRPr>
                <a:solidFill>
                  <a:schemeClr val="tx1"/>
                </a:solidFill>
                <a:latin typeface="Arial" charset="0"/>
              </a:defRPr>
            </a:lvl3pPr>
            <a:lvl4pPr marL="1646546" indent="-235221" defTabSz="939250">
              <a:defRPr>
                <a:solidFill>
                  <a:schemeClr val="tx1"/>
                </a:solidFill>
                <a:latin typeface="Arial" charset="0"/>
              </a:defRPr>
            </a:lvl4pPr>
            <a:lvl5pPr marL="2116987" indent="-235221" defTabSz="939250">
              <a:defRPr>
                <a:solidFill>
                  <a:schemeClr val="tx1"/>
                </a:solidFill>
                <a:latin typeface="Arial" charset="0"/>
              </a:defRPr>
            </a:lvl5pPr>
            <a:lvl6pPr marL="2587428" indent="-235221" defTabSz="93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70" indent="-235221" defTabSz="93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8311" indent="-235221" defTabSz="93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8754" indent="-235221" defTabSz="93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30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776869" y="9429750"/>
            <a:ext cx="289066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5" rIns="94229" bIns="4711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30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68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250">
              <a:defRPr>
                <a:solidFill>
                  <a:schemeClr val="tx1"/>
                </a:solidFill>
                <a:latin typeface="Arial" charset="0"/>
              </a:defRPr>
            </a:lvl1pPr>
            <a:lvl2pPr marL="764468" indent="-294026" defTabSz="939250">
              <a:defRPr>
                <a:solidFill>
                  <a:schemeClr val="tx1"/>
                </a:solidFill>
                <a:latin typeface="Arial" charset="0"/>
              </a:defRPr>
            </a:lvl2pPr>
            <a:lvl3pPr marL="1176104" indent="-235221" defTabSz="939250">
              <a:defRPr>
                <a:solidFill>
                  <a:schemeClr val="tx1"/>
                </a:solidFill>
                <a:latin typeface="Arial" charset="0"/>
              </a:defRPr>
            </a:lvl3pPr>
            <a:lvl4pPr marL="1646546" indent="-235221" defTabSz="939250">
              <a:defRPr>
                <a:solidFill>
                  <a:schemeClr val="tx1"/>
                </a:solidFill>
                <a:latin typeface="Arial" charset="0"/>
              </a:defRPr>
            </a:lvl4pPr>
            <a:lvl5pPr marL="2116987" indent="-235221" defTabSz="939250">
              <a:defRPr>
                <a:solidFill>
                  <a:schemeClr val="tx1"/>
                </a:solidFill>
                <a:latin typeface="Arial" charset="0"/>
              </a:defRPr>
            </a:lvl5pPr>
            <a:lvl6pPr marL="2587428" indent="-235221" defTabSz="93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70" indent="-235221" defTabSz="93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8311" indent="-235221" defTabSz="93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8754" indent="-235221" defTabSz="939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776869" y="9429750"/>
            <a:ext cx="289066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5" rIns="94229" bIns="4711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91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4190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7967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980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0739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16270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A4A716-BFD5-4DC5-8EAC-026A3095DB75}" type="slidenum">
              <a:rPr lang="ru-RU" altLang="ru-RU" sz="1200"/>
              <a:pPr>
                <a:spcBef>
                  <a:spcPct val="0"/>
                </a:spcBef>
              </a:pPr>
              <a:t>22</a:t>
            </a:fld>
            <a:endParaRPr lang="ru-RU" altLang="ru-RU" sz="1200"/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5" rIns="94229" bIns="47115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7F801A-869C-427E-B07A-AA5305A7010E}" type="slidenum">
              <a:rPr lang="ru-RU" altLang="ru-RU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40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BFEDA4-F585-4B8C-A52B-17121A8A7556}" type="slidenum">
              <a:rPr lang="ru-RU" altLang="ru-RU" sz="1200"/>
              <a:pPr>
                <a:spcBef>
                  <a:spcPct val="0"/>
                </a:spcBef>
              </a:pPr>
              <a:t>26</a:t>
            </a:fld>
            <a:endParaRPr lang="ru-RU" altLang="ru-RU" sz="1200"/>
          </a:p>
        </p:txBody>
      </p:sp>
      <p:sp>
        <p:nvSpPr>
          <p:cNvPr id="4710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9" name="Номер слайда 3"/>
          <p:cNvSpPr txBox="1">
            <a:spLocks noGrp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5" rIns="94229" bIns="47115" anchor="b"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0870E2-0669-4DB6-A6AB-D14B5EF5FE1D}" type="slidenum">
              <a:rPr lang="ru-RU" altLang="ru-RU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90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0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88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2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55" y="274411"/>
            <a:ext cx="8915892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94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27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12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2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39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79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4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57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04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5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89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4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4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0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1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27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5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BC6AF7F-8B23-4216-947A-AFEADD42EA87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2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4BBEB1-D343-4996-AB0C-DCE6FB9C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14.11.2019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gif"/><Relationship Id="rId4" Type="http://schemas.openxmlformats.org/officeDocument/2006/relationships/image" Target="../media/image8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hushinsckaya.sosh@yandex.r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hushinsckaya.sosh@yandex.ru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ставка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6524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3" tIns="47857" rIns="95713" bIns="47857" anchor="ctr"/>
          <a:lstStyle>
            <a:lvl1pPr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МКОУ «Шушинская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СОШ»</a:t>
            </a:r>
          </a:p>
          <a:p>
            <a:pPr algn="ctr">
              <a:lnSpc>
                <a:spcPct val="17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367020 село 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Шушия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улица Школьная д.1, 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Новолакский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район, РД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5528671"/>
            <a:ext cx="39361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ОБЖ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Абдуллаев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Абдурахман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Кирамутинович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8(964) 012 89 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75790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«Шушинская 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Новолакского района»</a:t>
            </a:r>
            <a:endParaRPr lang="ru-RU" sz="15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000108"/>
            <a:ext cx="8667808" cy="3214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10190" y="1714488"/>
            <a:ext cx="1200152" cy="1250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24636" y="2214554"/>
            <a:ext cx="914400" cy="31254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24636" y="2571744"/>
            <a:ext cx="71438" cy="187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2027029"/>
            <a:ext cx="71438" cy="187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53330" y="1928802"/>
            <a:ext cx="642942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3143248"/>
            <a:ext cx="571504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5381628" y="4500570"/>
            <a:ext cx="30718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магнитный диск 14"/>
          <p:cNvSpPr/>
          <p:nvPr/>
        </p:nvSpPr>
        <p:spPr>
          <a:xfrm>
            <a:off x="4286248" y="2893216"/>
            <a:ext cx="523876" cy="3929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2868" y="1071546"/>
            <a:ext cx="214314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4643438" y="2285992"/>
            <a:ext cx="500065" cy="7786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0800000">
            <a:off x="8358214" y="4786321"/>
            <a:ext cx="428628" cy="1143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5968017" y="2753315"/>
            <a:ext cx="375048" cy="4405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465"/>
          <p:cNvGrpSpPr>
            <a:grpSpLocks/>
          </p:cNvGrpSpPr>
          <p:nvPr/>
        </p:nvGrpSpPr>
        <p:grpSpPr bwMode="auto">
          <a:xfrm>
            <a:off x="6310322" y="3000372"/>
            <a:ext cx="272710" cy="184831"/>
            <a:chOff x="7363" y="4473"/>
            <a:chExt cx="191" cy="188"/>
          </a:xfrm>
        </p:grpSpPr>
        <p:sp>
          <p:nvSpPr>
            <p:cNvPr id="35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5310190" y="1714488"/>
            <a:ext cx="1214446" cy="1214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 dirty="0" smtClean="0"/>
              <a:t>школа</a:t>
            </a:r>
            <a:endParaRPr lang="ru-RU" sz="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524636" y="1071546"/>
            <a:ext cx="1571636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7453330" y="1928802"/>
            <a:ext cx="642942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 dirty="0" smtClean="0"/>
              <a:t>спортзал</a:t>
            </a:r>
            <a:endParaRPr lang="ru-RU" sz="800" dirty="0"/>
          </a:p>
        </p:txBody>
      </p:sp>
      <p:sp>
        <p:nvSpPr>
          <p:cNvPr id="41" name="Rectangle 54"/>
          <p:cNvSpPr>
            <a:spLocks noChangeArrowheads="1"/>
          </p:cNvSpPr>
          <p:nvPr/>
        </p:nvSpPr>
        <p:spPr bwMode="auto">
          <a:xfrm>
            <a:off x="6524636" y="1071546"/>
            <a:ext cx="1571636" cy="57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 dirty="0" smtClean="0"/>
              <a:t>спортплощадка</a:t>
            </a:r>
            <a:endParaRPr lang="ru-RU" sz="800" dirty="0"/>
          </a:p>
        </p:txBody>
      </p:sp>
      <p:sp>
        <p:nvSpPr>
          <p:cNvPr id="42" name="Rectangle 54"/>
          <p:cNvSpPr>
            <a:spLocks noChangeArrowheads="1"/>
          </p:cNvSpPr>
          <p:nvPr/>
        </p:nvSpPr>
        <p:spPr bwMode="auto">
          <a:xfrm>
            <a:off x="7096140" y="3143248"/>
            <a:ext cx="571504" cy="285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 dirty="0" smtClean="0"/>
              <a:t>туалет</a:t>
            </a:r>
            <a:endParaRPr lang="ru-RU" sz="800" dirty="0"/>
          </a:p>
        </p:txBody>
      </p:sp>
      <p:sp>
        <p:nvSpPr>
          <p:cNvPr id="43" name="Rectangle 54"/>
          <p:cNvSpPr>
            <a:spLocks noChangeArrowheads="1"/>
          </p:cNvSpPr>
          <p:nvPr/>
        </p:nvSpPr>
        <p:spPr bwMode="auto">
          <a:xfrm>
            <a:off x="6596074" y="4286256"/>
            <a:ext cx="785818" cy="142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 dirty="0" smtClean="0"/>
              <a:t>Газовая труба</a:t>
            </a:r>
            <a:endParaRPr lang="ru-RU" sz="800" dirty="0"/>
          </a:p>
        </p:txBody>
      </p:sp>
      <p:sp>
        <p:nvSpPr>
          <p:cNvPr id="44" name="Rectangle 54"/>
          <p:cNvSpPr>
            <a:spLocks noChangeArrowheads="1"/>
          </p:cNvSpPr>
          <p:nvPr/>
        </p:nvSpPr>
        <p:spPr bwMode="auto">
          <a:xfrm>
            <a:off x="1023910" y="5929330"/>
            <a:ext cx="7786742" cy="500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 dirty="0" smtClean="0"/>
              <a:t>Федеральная трасса ( Махачкала – Кизляр)</a:t>
            </a:r>
            <a:endParaRPr lang="ru-RU" sz="800" dirty="0"/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4310058" y="3000372"/>
            <a:ext cx="500066" cy="285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 dirty="0" smtClean="0"/>
              <a:t>водоем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250265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«Шушинская 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Новолакского района»</a:t>
            </a:r>
            <a:endParaRPr lang="ru-RU" sz="15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1 этажа)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89" name="Picture 1" descr="C:\Users\1\Desktop\20191114_11424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52616" y="428592"/>
            <a:ext cx="6000768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«Шушинская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Новолакского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5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2 этажа)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AutoShape 2" descr="chrome://fileicon/?path=C%3A%5CUsers%5C1%5CDownloads%5C20191114_114146.jpg&amp;scale=1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chrome://fileicon/?path=C%3A%5CUsers%5C1%5CDownloads%5C20191114_114146.jpg&amp;scale=1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5" name="Picture 11" descr="C:\Users\1\Desktop\20191114_114146 (1)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906000" cy="600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227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3108040"/>
              </p:ext>
            </p:extLst>
          </p:nvPr>
        </p:nvGraphicFramePr>
        <p:xfrm>
          <a:off x="148642" y="1267260"/>
          <a:ext cx="9608722" cy="4079877"/>
        </p:xfrm>
        <a:graphic>
          <a:graphicData uri="http://schemas.openxmlformats.org/drawingml/2006/table">
            <a:tbl>
              <a:tblPr/>
              <a:tblGrid>
                <a:gridCol w="622811">
                  <a:extLst>
                    <a:ext uri="{9D8B030D-6E8A-4147-A177-3AD203B41FA5}"/>
                  </a:extLst>
                </a:gridCol>
                <a:gridCol w="4200073">
                  <a:extLst>
                    <a:ext uri="{9D8B030D-6E8A-4147-A177-3AD203B41FA5}"/>
                  </a:extLst>
                </a:gridCol>
                <a:gridCol w="2117378">
                  <a:extLst>
                    <a:ext uri="{9D8B030D-6E8A-4147-A177-3AD203B41FA5}"/>
                  </a:extLst>
                </a:gridCol>
                <a:gridCol w="2668460">
                  <a:extLst>
                    <a:ext uri="{9D8B030D-6E8A-4147-A177-3AD203B41FA5}"/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956685" y="2190278"/>
            <a:ext cx="2127628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160702" y="2248109"/>
            <a:ext cx="1843667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960371" y="4034044"/>
            <a:ext cx="2138684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133676" y="4156511"/>
            <a:ext cx="1843667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954228" y="2603027"/>
            <a:ext cx="2132542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159881" y="2669930"/>
            <a:ext cx="1692984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966513" y="3030520"/>
            <a:ext cx="2127628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971426" y="3437598"/>
            <a:ext cx="2127628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174504" y="3549859"/>
            <a:ext cx="1757104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975112" y="4531842"/>
            <a:ext cx="2127628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188930" y="4631627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971426" y="4976342"/>
            <a:ext cx="2127628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5225781" y="4997886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5192435" y="3091752"/>
            <a:ext cx="1692984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«Шушинская </a:t>
            </a:r>
            <a:r>
              <a:rPr lang="ru-RU" sz="15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Новолакского </a:t>
            </a:r>
            <a:r>
              <a:rPr lang="ru-RU" sz="15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(Оценка защищенности, исходя из рисков возникновения ЧС)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6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6557642"/>
              </p:ext>
            </p:extLst>
          </p:nvPr>
        </p:nvGraphicFramePr>
        <p:xfrm>
          <a:off x="154783" y="2047771"/>
          <a:ext cx="9596439" cy="1217839"/>
        </p:xfrm>
        <a:graphic>
          <a:graphicData uri="http://schemas.openxmlformats.org/drawingml/2006/table">
            <a:tbl>
              <a:tblPr/>
              <a:tblGrid>
                <a:gridCol w="794740">
                  <a:extLst>
                    <a:ext uri="{9D8B030D-6E8A-4147-A177-3AD203B41FA5}"/>
                  </a:extLst>
                </a:gridCol>
                <a:gridCol w="4003481">
                  <a:extLst>
                    <a:ext uri="{9D8B030D-6E8A-4147-A177-3AD203B41FA5}"/>
                  </a:extLst>
                </a:gridCol>
                <a:gridCol w="2117375">
                  <a:extLst>
                    <a:ext uri="{9D8B030D-6E8A-4147-A177-3AD203B41FA5}"/>
                  </a:extLst>
                </a:gridCol>
                <a:gridCol w="2680843">
                  <a:extLst>
                    <a:ext uri="{9D8B030D-6E8A-4147-A177-3AD203B41FA5}"/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014" marR="410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2195596"/>
              </p:ext>
            </p:extLst>
          </p:nvPr>
        </p:nvGraphicFramePr>
        <p:xfrm>
          <a:off x="154783" y="1268760"/>
          <a:ext cx="9596436" cy="783544"/>
        </p:xfrm>
        <a:graphic>
          <a:graphicData uri="http://schemas.openxmlformats.org/drawingml/2006/table">
            <a:tbl>
              <a:tblPr/>
              <a:tblGrid>
                <a:gridCol w="786344">
                  <a:extLst>
                    <a:ext uri="{9D8B030D-6E8A-4147-A177-3AD203B41FA5}"/>
                  </a:extLst>
                </a:gridCol>
                <a:gridCol w="3956153">
                  <a:extLst>
                    <a:ext uri="{9D8B030D-6E8A-4147-A177-3AD203B41FA5}"/>
                  </a:extLst>
                </a:gridCol>
                <a:gridCol w="2173098">
                  <a:extLst>
                    <a:ext uri="{9D8B030D-6E8A-4147-A177-3AD203B41FA5}"/>
                  </a:extLst>
                </a:gridCol>
                <a:gridCol w="2680841">
                  <a:extLst>
                    <a:ext uri="{9D8B030D-6E8A-4147-A177-3AD203B41FA5}"/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41014" marR="410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9330147"/>
              </p:ext>
            </p:extLst>
          </p:nvPr>
        </p:nvGraphicFramePr>
        <p:xfrm>
          <a:off x="154783" y="3298493"/>
          <a:ext cx="9596439" cy="1276805"/>
        </p:xfrm>
        <a:graphic>
          <a:graphicData uri="http://schemas.openxmlformats.org/drawingml/2006/table">
            <a:tbl>
              <a:tblPr/>
              <a:tblGrid>
                <a:gridCol w="786344">
                  <a:extLst>
                    <a:ext uri="{9D8B030D-6E8A-4147-A177-3AD203B41FA5}"/>
                  </a:extLst>
                </a:gridCol>
                <a:gridCol w="4011875">
                  <a:extLst>
                    <a:ext uri="{9D8B030D-6E8A-4147-A177-3AD203B41FA5}"/>
                  </a:extLst>
                </a:gridCol>
                <a:gridCol w="2117378">
                  <a:extLst>
                    <a:ext uri="{9D8B030D-6E8A-4147-A177-3AD203B41FA5}"/>
                  </a:extLst>
                </a:gridCol>
                <a:gridCol w="2680842">
                  <a:extLst>
                    <a:ext uri="{9D8B030D-6E8A-4147-A177-3AD203B41FA5}"/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8253" marR="482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8253" marR="482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8253" marR="482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0993399"/>
              </p:ext>
            </p:extLst>
          </p:nvPr>
        </p:nvGraphicFramePr>
        <p:xfrm>
          <a:off x="158467" y="4592306"/>
          <a:ext cx="9596436" cy="1016001"/>
        </p:xfrm>
        <a:graphic>
          <a:graphicData uri="http://schemas.openxmlformats.org/drawingml/2006/table">
            <a:tbl>
              <a:tblPr/>
              <a:tblGrid>
                <a:gridCol w="782877">
                  <a:extLst>
                    <a:ext uri="{9D8B030D-6E8A-4147-A177-3AD203B41FA5}"/>
                  </a:extLst>
                </a:gridCol>
                <a:gridCol w="3956153">
                  <a:extLst>
                    <a:ext uri="{9D8B030D-6E8A-4147-A177-3AD203B41FA5}"/>
                  </a:extLst>
                </a:gridCol>
                <a:gridCol w="987875">
                  <a:extLst>
                    <a:ext uri="{9D8B030D-6E8A-4147-A177-3AD203B41FA5}"/>
                  </a:extLst>
                </a:gridCol>
                <a:gridCol w="1185223">
                  <a:extLst>
                    <a:ext uri="{9D8B030D-6E8A-4147-A177-3AD203B41FA5}"/>
                  </a:extLst>
                </a:gridCol>
                <a:gridCol w="2684308">
                  <a:extLst>
                    <a:ext uri="{9D8B030D-6E8A-4147-A177-3AD203B41FA5}"/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896493" y="2389082"/>
            <a:ext cx="2186592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896492" y="2043233"/>
            <a:ext cx="2180451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099254" y="2132815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896493" y="2832447"/>
            <a:ext cx="2186592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892808" y="4771465"/>
            <a:ext cx="2187820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5099280" y="4804351"/>
            <a:ext cx="1843667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889122" y="5183081"/>
            <a:ext cx="2180451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5148418" y="5257922"/>
            <a:ext cx="1843667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902635" y="3281484"/>
            <a:ext cx="2180450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901406" y="3722582"/>
            <a:ext cx="2180451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901408" y="4144403"/>
            <a:ext cx="2187821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5203697" y="4206770"/>
            <a:ext cx="1843667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5123206" y="2504744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5149618" y="2916360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5164974" y="3368796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5182488" y="3799690"/>
            <a:ext cx="1757104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0728300"/>
              </p:ext>
            </p:extLst>
          </p:nvPr>
        </p:nvGraphicFramePr>
        <p:xfrm>
          <a:off x="154781" y="5607170"/>
          <a:ext cx="9596438" cy="850448"/>
        </p:xfrm>
        <a:graphic>
          <a:graphicData uri="http://schemas.openxmlformats.org/drawingml/2006/table">
            <a:tbl>
              <a:tblPr/>
              <a:tblGrid>
                <a:gridCol w="794740">
                  <a:extLst>
                    <a:ext uri="{9D8B030D-6E8A-4147-A177-3AD203B41FA5}"/>
                  </a:extLst>
                </a:gridCol>
                <a:gridCol w="4003479">
                  <a:extLst>
                    <a:ext uri="{9D8B030D-6E8A-4147-A177-3AD203B41FA5}"/>
                  </a:extLst>
                </a:gridCol>
                <a:gridCol w="2117378">
                  <a:extLst>
                    <a:ext uri="{9D8B030D-6E8A-4147-A177-3AD203B41FA5}"/>
                  </a:extLst>
                </a:gridCol>
                <a:gridCol w="2680841">
                  <a:extLst>
                    <a:ext uri="{9D8B030D-6E8A-4147-A177-3AD203B41FA5}"/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53" marR="482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885438" y="5600367"/>
            <a:ext cx="2193962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913691" y="6027857"/>
            <a:ext cx="2187821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5201774" y="5693350"/>
            <a:ext cx="1675534" cy="2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5191331" y="6116305"/>
            <a:ext cx="1675534" cy="2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ушинская </a:t>
            </a:r>
            <a:r>
              <a:rPr lang="ru-RU" sz="15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Новолакского </a:t>
            </a:r>
            <a:r>
              <a:rPr lang="ru-RU" sz="15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38814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Шушинская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Новолакского района»</a:t>
            </a:r>
            <a:endParaRPr lang="ru-RU" sz="15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16200000">
            <a:off x="-1106879" y="2030831"/>
            <a:ext cx="5957853" cy="1553396"/>
            <a:chOff x="4884748" y="4681310"/>
            <a:chExt cx="5695237" cy="960660"/>
          </a:xfrm>
        </p:grpSpPr>
        <p:sp>
          <p:nvSpPr>
            <p:cNvPr id="13" name="Прямоугольник 12"/>
            <p:cNvSpPr/>
            <p:nvPr/>
          </p:nvSpPr>
          <p:spPr bwMode="auto">
            <a:xfrm rot="5400000">
              <a:off x="6856566" y="2920675"/>
              <a:ext cx="631733" cy="4575369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 bwMode="auto">
            <a:xfrm rot="5400000">
              <a:off x="10522835" y="5584820"/>
              <a:ext cx="1143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 bwMode="auto">
            <a:xfrm rot="5400000">
              <a:off x="7172527" y="4674167"/>
              <a:ext cx="231775" cy="246061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 bwMode="auto">
            <a:xfrm rot="16200000" flipV="1">
              <a:off x="9083486" y="5197285"/>
              <a:ext cx="292526" cy="35873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 rot="5400000">
              <a:off x="9134769" y="4886109"/>
              <a:ext cx="309254" cy="34144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>
              <a:off x="4941788" y="5173347"/>
              <a:ext cx="295657" cy="4097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 bwMode="auto">
            <a:xfrm rot="16200000" flipV="1">
              <a:off x="4920669" y="4856573"/>
              <a:ext cx="337894" cy="40973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60912" y="2636913"/>
            <a:ext cx="440804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Работа по огнезащитной обработке деревянных конструкций  проведена </a:t>
            </a:r>
            <a:r>
              <a:rPr lang="ru-RU" b="1" dirty="0" smtClean="0"/>
              <a:t>2018 </a:t>
            </a:r>
            <a:r>
              <a:rPr lang="ru-RU" b="1" dirty="0" smtClean="0"/>
              <a:t>году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23844" y="1000108"/>
            <a:ext cx="1928826" cy="78581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3844" y="5000636"/>
            <a:ext cx="1928826" cy="78581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 rot="16200000">
            <a:off x="-1106881" y="2059330"/>
            <a:ext cx="5957853" cy="1553396"/>
            <a:chOff x="4884748" y="4681310"/>
            <a:chExt cx="5695237" cy="960660"/>
          </a:xfrm>
        </p:grpSpPr>
        <p:sp>
          <p:nvSpPr>
            <p:cNvPr id="37" name="Прямоугольник 36"/>
            <p:cNvSpPr/>
            <p:nvPr/>
          </p:nvSpPr>
          <p:spPr bwMode="auto">
            <a:xfrm rot="5400000">
              <a:off x="6888667" y="3676711"/>
              <a:ext cx="622020" cy="3073009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 rot="5400000">
              <a:off x="10522835" y="5584820"/>
              <a:ext cx="1143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 bwMode="auto">
            <a:xfrm rot="5400000">
              <a:off x="7172527" y="4674167"/>
              <a:ext cx="231775" cy="246061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0" name="Прямая соединительная линия 39"/>
            <p:cNvCxnSpPr>
              <a:stCxn id="37" idx="0"/>
              <a:endCxn id="37" idx="2"/>
            </p:cNvCxnSpPr>
            <p:nvPr/>
          </p:nvCxnSpPr>
          <p:spPr bwMode="auto">
            <a:xfrm flipH="1">
              <a:off x="5662413" y="5212724"/>
              <a:ext cx="3073009" cy="98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 rot="5400000">
              <a:off x="8426168" y="5210700"/>
              <a:ext cx="618507" cy="151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 bwMode="auto">
            <a:xfrm flipH="1">
              <a:off x="4884748" y="5432356"/>
              <a:ext cx="436976" cy="9368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Прямая соединительная линия 45"/>
          <p:cNvCxnSpPr/>
          <p:nvPr/>
        </p:nvCxnSpPr>
        <p:spPr bwMode="auto">
          <a:xfrm rot="16200000" flipH="1">
            <a:off x="416687" y="1107265"/>
            <a:ext cx="357190" cy="14287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 rot="5400000">
            <a:off x="380968" y="1500174"/>
            <a:ext cx="428628" cy="14287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 bwMode="auto">
          <a:xfrm rot="5400000">
            <a:off x="2202637" y="5107793"/>
            <a:ext cx="357190" cy="14287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 bwMode="auto">
          <a:xfrm rot="5400000">
            <a:off x="2166918" y="1071546"/>
            <a:ext cx="357190" cy="21431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 bwMode="auto">
          <a:xfrm rot="16200000" flipH="1">
            <a:off x="2131199" y="1464455"/>
            <a:ext cx="428628" cy="21431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 bwMode="auto">
          <a:xfrm rot="10800000" flipV="1">
            <a:off x="666720" y="1357296"/>
            <a:ext cx="1571636" cy="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 bwMode="auto">
          <a:xfrm rot="10800000">
            <a:off x="738158" y="5357826"/>
            <a:ext cx="1571636" cy="158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 bwMode="auto">
          <a:xfrm rot="5400000">
            <a:off x="416689" y="5464985"/>
            <a:ext cx="428626" cy="214313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 bwMode="auto">
          <a:xfrm rot="16200000" flipV="1">
            <a:off x="452406" y="5072073"/>
            <a:ext cx="357190" cy="21431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337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Шушинская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Новолакского 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2832334"/>
              </p:ext>
            </p:extLst>
          </p:nvPr>
        </p:nvGraphicFramePr>
        <p:xfrm>
          <a:off x="0" y="906009"/>
          <a:ext cx="9906000" cy="5951991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0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496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8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256;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чел.; больных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1; детей 0 чел.; больных – чел.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63,600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9,50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7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ушинская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Новолакского 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6129858"/>
              </p:ext>
            </p:extLst>
          </p:nvPr>
        </p:nvGraphicFramePr>
        <p:xfrm>
          <a:off x="0" y="906009"/>
          <a:ext cx="9906000" cy="595199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14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490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9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1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 (металлическая)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«Шушинская 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Новолакского 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2074714"/>
              </p:ext>
            </p:extLst>
          </p:nvPr>
        </p:nvGraphicFramePr>
        <p:xfrm>
          <a:off x="0" y="906009"/>
          <a:ext cx="9905999" cy="595199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0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496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1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9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 (металлическая)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7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электрощитовой в помещении тамбура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7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6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 60 куб.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«Шушинская 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Новолакского 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1888122"/>
              </p:ext>
            </p:extLst>
          </p:nvPr>
        </p:nvGraphicFramePr>
        <p:xfrm>
          <a:off x="0" y="906007"/>
          <a:ext cx="9906000" cy="595199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29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506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1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7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ПВ- расстояние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сигнализации «Кварц». Сигнал выведен на улицу и передается в ПЧ-11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</a:t>
                      </a: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беспроводная/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радиоканалу МЧС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1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</a:t>
                      </a: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беспроводная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/по радиоканалу МЧС России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4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имеются/</a:t>
                      </a: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5938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906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9243882" y="0"/>
            <a:ext cx="556475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xmlns="" val="32201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Шушинская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Новолакского 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9926065"/>
              </p:ext>
            </p:extLst>
          </p:nvPr>
        </p:nvGraphicFramePr>
        <p:xfrm>
          <a:off x="6262" y="906009"/>
          <a:ext cx="9899738" cy="4323190"/>
        </p:xfrm>
        <a:graphic>
          <a:graphicData uri="http://schemas.openxmlformats.org/drawingml/2006/table">
            <a:tbl>
              <a:tblPr/>
              <a:tblGrid>
                <a:gridCol w="8249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26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48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9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5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(нуждается в реконструкции/находится в аварийном состоянии)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/отсутствуют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2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</a:t>
                      </a: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не 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2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2532924"/>
              </p:ext>
            </p:extLst>
          </p:nvPr>
        </p:nvGraphicFramePr>
        <p:xfrm>
          <a:off x="128590" y="1021717"/>
          <a:ext cx="9648825" cy="3731639"/>
        </p:xfrm>
        <a:graphic>
          <a:graphicData uri="http://schemas.openxmlformats.org/drawingml/2006/table">
            <a:tbl>
              <a:tblPr/>
              <a:tblGrid>
                <a:gridCol w="602975"/>
                <a:gridCol w="2187311"/>
                <a:gridCol w="3178436"/>
                <a:gridCol w="3680103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469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«Шушинская 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Новолакского 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906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40964" name="Text Box 115"/>
          <p:cNvSpPr txBox="1">
            <a:spLocks noChangeArrowheads="1"/>
          </p:cNvSpPr>
          <p:nvPr/>
        </p:nvSpPr>
        <p:spPr bwMode="auto">
          <a:xfrm>
            <a:off x="9244013" y="0"/>
            <a:ext cx="5556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000" b="1"/>
              <a:t>п. 4.</a:t>
            </a:r>
          </a:p>
        </p:txBody>
      </p:sp>
    </p:spTree>
    <p:extLst>
      <p:ext uri="{BB962C8B-B14F-4D97-AF65-F5344CB8AC3E}">
        <p14:creationId xmlns:p14="http://schemas.microsoft.com/office/powerpoint/2010/main" xmlns="" val="14410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54305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54305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ПАСПОРТ ОБЪЕКТА МИНИСТЕРСТВА ОБРАЗОВАНИЯ РД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МКОУ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«Шушинская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СОШ Новолакского </a:t>
            </a:r>
            <a:r>
              <a:rPr lang="ru-RU" altLang="ru-RU" sz="15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района»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00FF"/>
                </a:solidFill>
                <a:cs typeface="Times New Roman" panose="02020603050405020304" pitchFamily="18" charset="0"/>
              </a:rPr>
              <a:t>(схема расстановки сил и средств)</a:t>
            </a:r>
          </a:p>
        </p:txBody>
      </p:sp>
      <p:sp>
        <p:nvSpPr>
          <p:cNvPr id="67" name="Полилиния 66"/>
          <p:cNvSpPr/>
          <p:nvPr/>
        </p:nvSpPr>
        <p:spPr bwMode="auto">
          <a:xfrm rot="5400000">
            <a:off x="3080749" y="980770"/>
            <a:ext cx="4264706" cy="5995081"/>
          </a:xfrm>
          <a:custGeom>
            <a:avLst/>
            <a:gdLst>
              <a:gd name="connsiteX0" fmla="*/ 0 w 3696101"/>
              <a:gd name="connsiteY0" fmla="*/ 125128 h 5091764"/>
              <a:gd name="connsiteX1" fmla="*/ 2666198 w 3696101"/>
              <a:gd name="connsiteY1" fmla="*/ 0 h 5091764"/>
              <a:gd name="connsiteX2" fmla="*/ 3320716 w 3696101"/>
              <a:gd name="connsiteY2" fmla="*/ 510138 h 5091764"/>
              <a:gd name="connsiteX3" fmla="*/ 3195587 w 3696101"/>
              <a:gd name="connsiteY3" fmla="*/ 2223435 h 5091764"/>
              <a:gd name="connsiteX4" fmla="*/ 3532472 w 3696101"/>
              <a:gd name="connsiteY4" fmla="*/ 2261936 h 5091764"/>
              <a:gd name="connsiteX5" fmla="*/ 3416968 w 3696101"/>
              <a:gd name="connsiteY5" fmla="*/ 3128210 h 5091764"/>
              <a:gd name="connsiteX6" fmla="*/ 2810577 w 3696101"/>
              <a:gd name="connsiteY6" fmla="*/ 3060833 h 5091764"/>
              <a:gd name="connsiteX7" fmla="*/ 2800952 w 3696101"/>
              <a:gd name="connsiteY7" fmla="*/ 3272589 h 5091764"/>
              <a:gd name="connsiteX8" fmla="*/ 3696101 w 3696101"/>
              <a:gd name="connsiteY8" fmla="*/ 3378467 h 5091764"/>
              <a:gd name="connsiteX9" fmla="*/ 3051208 w 3696101"/>
              <a:gd name="connsiteY9" fmla="*/ 5082138 h 5091764"/>
              <a:gd name="connsiteX10" fmla="*/ 2781701 w 3696101"/>
              <a:gd name="connsiteY10" fmla="*/ 5091764 h 5091764"/>
              <a:gd name="connsiteX11" fmla="*/ 2598821 w 3696101"/>
              <a:gd name="connsiteY11" fmla="*/ 5091764 h 5091764"/>
              <a:gd name="connsiteX12" fmla="*/ 77002 w 3696101"/>
              <a:gd name="connsiteY12" fmla="*/ 4822256 h 5091764"/>
              <a:gd name="connsiteX13" fmla="*/ 0 w 3696101"/>
              <a:gd name="connsiteY13" fmla="*/ 125128 h 509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6101" h="5091764">
                <a:moveTo>
                  <a:pt x="0" y="125128"/>
                </a:moveTo>
                <a:lnTo>
                  <a:pt x="2666198" y="0"/>
                </a:lnTo>
                <a:lnTo>
                  <a:pt x="3320716" y="510138"/>
                </a:lnTo>
                <a:lnTo>
                  <a:pt x="3195587" y="2223435"/>
                </a:lnTo>
                <a:lnTo>
                  <a:pt x="3532472" y="2261936"/>
                </a:lnTo>
                <a:lnTo>
                  <a:pt x="3416968" y="3128210"/>
                </a:lnTo>
                <a:lnTo>
                  <a:pt x="2810577" y="3060833"/>
                </a:lnTo>
                <a:lnTo>
                  <a:pt x="2800952" y="3272589"/>
                </a:lnTo>
                <a:lnTo>
                  <a:pt x="3696101" y="3378467"/>
                </a:lnTo>
                <a:lnTo>
                  <a:pt x="3051208" y="5082138"/>
                </a:lnTo>
                <a:lnTo>
                  <a:pt x="2781701" y="5091764"/>
                </a:lnTo>
                <a:lnTo>
                  <a:pt x="2598821" y="5091764"/>
                </a:lnTo>
                <a:lnTo>
                  <a:pt x="77002" y="4822256"/>
                </a:lnTo>
                <a:lnTo>
                  <a:pt x="0" y="125128"/>
                </a:lnTo>
                <a:close/>
              </a:path>
            </a:pathLst>
          </a:cu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 bwMode="auto">
          <a:xfrm rot="5400000" flipV="1">
            <a:off x="8033748" y="3665913"/>
            <a:ext cx="249464" cy="136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 bwMode="auto">
          <a:xfrm rot="5400000">
            <a:off x="8151677" y="3494690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 bwMode="auto">
          <a:xfrm rot="5400000">
            <a:off x="8158480" y="3744155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 bwMode="auto">
          <a:xfrm rot="5400000">
            <a:off x="8149976" y="3519070"/>
            <a:ext cx="0" cy="3004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 bwMode="auto">
          <a:xfrm>
            <a:off x="2220096" y="4794173"/>
            <a:ext cx="3973836" cy="9821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 bwMode="auto">
          <a:xfrm rot="5400000">
            <a:off x="2224633" y="4740878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 bwMode="auto">
          <a:xfrm rot="5400000">
            <a:off x="2230302" y="4990342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 bwMode="auto">
          <a:xfrm rot="5400000">
            <a:off x="2222931" y="4766391"/>
            <a:ext cx="0" cy="3004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27"/>
          <p:cNvGrpSpPr>
            <a:grpSpLocks/>
          </p:cNvGrpSpPr>
          <p:nvPr/>
        </p:nvGrpSpPr>
        <p:grpSpPr bwMode="auto">
          <a:xfrm rot="3265156">
            <a:off x="6356175" y="3924537"/>
            <a:ext cx="418491" cy="152249"/>
            <a:chOff x="8084" y="14164"/>
            <a:chExt cx="1192" cy="393"/>
          </a:xfrm>
        </p:grpSpPr>
        <p:sp>
          <p:nvSpPr>
            <p:cNvPr id="126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27" name="Text Box 29"/>
            <p:cNvSpPr txBox="1">
              <a:spLocks noChangeArrowheads="1"/>
            </p:cNvSpPr>
            <p:nvPr/>
          </p:nvSpPr>
          <p:spPr bwMode="auto">
            <a:xfrm rot="21571315">
              <a:off x="8084" y="14164"/>
              <a:ext cx="11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 smtClean="0"/>
                <a:t>ПЧ45</a:t>
              </a:r>
              <a:endParaRPr lang="ru-RU" sz="2400" dirty="0"/>
            </a:p>
          </p:txBody>
        </p:sp>
      </p:grpSp>
      <p:grpSp>
        <p:nvGrpSpPr>
          <p:cNvPr id="135" name="Group 9"/>
          <p:cNvGrpSpPr>
            <a:grpSpLocks/>
          </p:cNvGrpSpPr>
          <p:nvPr/>
        </p:nvGrpSpPr>
        <p:grpSpPr bwMode="auto">
          <a:xfrm>
            <a:off x="6096008" y="4071942"/>
            <a:ext cx="430741" cy="357190"/>
            <a:chOff x="8059" y="3202"/>
            <a:chExt cx="1055" cy="551"/>
          </a:xfrm>
        </p:grpSpPr>
        <p:sp>
          <p:nvSpPr>
            <p:cNvPr id="136" name="AutoShape 10"/>
            <p:cNvSpPr>
              <a:spLocks noChangeArrowheads="1"/>
            </p:cNvSpPr>
            <p:nvPr/>
          </p:nvSpPr>
          <p:spPr bwMode="auto">
            <a:xfrm>
              <a:off x="8181" y="341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37" name="Text Box 11"/>
            <p:cNvSpPr txBox="1">
              <a:spLocks noChangeArrowheads="1"/>
            </p:cNvSpPr>
            <p:nvPr/>
          </p:nvSpPr>
          <p:spPr bwMode="auto">
            <a:xfrm>
              <a:off x="8059" y="3202"/>
              <a:ext cx="1055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sz="600" dirty="0" smtClean="0">
                  <a:cs typeface="Times New Roman" pitchFamily="18" charset="0"/>
                </a:rPr>
                <a:t>ЦРБ</a:t>
              </a:r>
              <a:r>
                <a:rPr lang="ru-RU" sz="600" dirty="0" smtClean="0">
                  <a:cs typeface="Times New Roman" pitchFamily="18" charset="0"/>
                </a:rPr>
                <a:t>,</a:t>
              </a:r>
              <a:endParaRPr lang="ru-RU" sz="1200" dirty="0">
                <a:cs typeface="Times New Roman" pitchFamily="18" charset="0"/>
              </a:endParaRPr>
            </a:p>
          </p:txBody>
        </p:sp>
      </p:grpSp>
      <p:pic>
        <p:nvPicPr>
          <p:cNvPr id="138" name="Рисунок 1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8884" y="3143248"/>
            <a:ext cx="377985" cy="438950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 rot="17444718">
            <a:off x="6100954" y="2628029"/>
            <a:ext cx="7168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5</a:t>
            </a:r>
            <a:r>
              <a:rPr lang="ru-RU" sz="700" dirty="0" smtClean="0"/>
              <a:t> км</a:t>
            </a:r>
            <a:r>
              <a:rPr lang="ru-RU" sz="700" dirty="0" smtClean="0"/>
              <a:t>.</a:t>
            </a:r>
            <a:endParaRPr lang="ru-RU" sz="700" dirty="0"/>
          </a:p>
        </p:txBody>
      </p:sp>
      <p:cxnSp>
        <p:nvCxnSpPr>
          <p:cNvPr id="141" name="Прямая со стрелкой 140"/>
          <p:cNvCxnSpPr>
            <a:stCxn id="127" idx="1"/>
          </p:cNvCxnSpPr>
          <p:nvPr/>
        </p:nvCxnSpPr>
        <p:spPr>
          <a:xfrm rot="16200000" flipV="1">
            <a:off x="5210624" y="2599874"/>
            <a:ext cx="1545513" cy="917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 rot="19689154">
            <a:off x="6394217" y="3626716"/>
            <a:ext cx="5357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7км</a:t>
            </a:r>
            <a:r>
              <a:rPr lang="ru-RU" sz="700" dirty="0" smtClean="0"/>
              <a:t>.</a:t>
            </a:r>
            <a:endParaRPr lang="ru-RU" sz="700" dirty="0"/>
          </a:p>
        </p:txBody>
      </p:sp>
      <p:sp>
        <p:nvSpPr>
          <p:cNvPr id="144" name="TextBox 143"/>
          <p:cNvSpPr txBox="1"/>
          <p:nvPr/>
        </p:nvSpPr>
        <p:spPr>
          <a:xfrm rot="20779631">
            <a:off x="5822677" y="3948409"/>
            <a:ext cx="7920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9</a:t>
            </a:r>
            <a:r>
              <a:rPr lang="ru-RU" sz="700" dirty="0" smtClean="0"/>
              <a:t>,0 </a:t>
            </a:r>
            <a:r>
              <a:rPr lang="ru-RU" sz="700" dirty="0" smtClean="0"/>
              <a:t>км.</a:t>
            </a:r>
            <a:endParaRPr lang="ru-RU" sz="7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9" t="9353" r="28635" b="23791"/>
          <a:stretch/>
        </p:blipFill>
        <p:spPr bwMode="auto">
          <a:xfrm>
            <a:off x="3738554" y="2143116"/>
            <a:ext cx="2214578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" name="Прямая со стрелкой 142"/>
          <p:cNvCxnSpPr/>
          <p:nvPr/>
        </p:nvCxnSpPr>
        <p:spPr>
          <a:xfrm rot="16200000" flipV="1">
            <a:off x="5167841" y="2928406"/>
            <a:ext cx="1643073" cy="64399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16200000" flipV="1">
            <a:off x="5560225" y="2464587"/>
            <a:ext cx="857256" cy="64294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31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915988"/>
          <a:ext cx="9906000" cy="6400800"/>
        </p:xfrm>
        <a:graphic>
          <a:graphicData uri="http://schemas.openxmlformats.org/drawingml/2006/table">
            <a:tbl>
              <a:tblPr/>
              <a:tblGrid>
                <a:gridCol w="339725"/>
                <a:gridCol w="1322388"/>
                <a:gridCol w="665162"/>
                <a:gridCol w="446088"/>
                <a:gridCol w="490537"/>
                <a:gridCol w="249238"/>
                <a:gridCol w="406400"/>
                <a:gridCol w="661987"/>
                <a:gridCol w="1776413"/>
                <a:gridCol w="685800"/>
                <a:gridCol w="411162"/>
                <a:gridCol w="481013"/>
                <a:gridCol w="806450"/>
                <a:gridCol w="1163637"/>
              </a:tblGrid>
              <a:tr h="141288"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с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применения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41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Приказ МЧС РФ № 123 от 25.02.2013г.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65750" algn="l"/>
                        </a:tabLst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дежурный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тер.фонда ОМС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65750" algn="l"/>
                        </a:tabLst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№ 292 от 30.07.2010г.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Минкомсвязи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Минкомсвязь РФ № 342 от 12.12.2011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Минкомсвязи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Минкомсвязь РФ № 342 от 12.12.2011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Минкомсвязи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Минкомсвязь РФ № 342 от 12.12.2011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Минкомсвязь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Минтранс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 распоряжение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 распоряжение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 распоряжение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788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54305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54305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ПАСПОРТ ОБЪЕКТА МИНИСТЕРСТВА ОБРАЗОВАНИЯ РД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МКОУ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«Шушинская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СОШ Новолакского </a:t>
            </a:r>
            <a:r>
              <a:rPr lang="ru-RU" altLang="ru-RU" sz="15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района»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500" b="1" dirty="0">
                <a:solidFill>
                  <a:srgbClr val="0000FF"/>
                </a:solidFill>
                <a:cs typeface="Times New Roman" panose="02020603050405020304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1767066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14400"/>
          <a:ext cx="9906000" cy="4386252"/>
        </p:xfrm>
        <a:graphic>
          <a:graphicData uri="http://schemas.openxmlformats.org/drawingml/2006/table">
            <a:tbl>
              <a:tblPr/>
              <a:tblGrid>
                <a:gridCol w="339725"/>
                <a:gridCol w="1319213"/>
                <a:gridCol w="665162"/>
                <a:gridCol w="446088"/>
                <a:gridCol w="487362"/>
                <a:gridCol w="249238"/>
                <a:gridCol w="409575"/>
                <a:gridCol w="673100"/>
                <a:gridCol w="1774825"/>
                <a:gridCol w="684212"/>
                <a:gridCol w="411163"/>
                <a:gridCol w="479425"/>
                <a:gridCol w="804862"/>
                <a:gridCol w="1162050"/>
              </a:tblGrid>
              <a:tr h="182906"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с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применения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 gridSpan="1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МВД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ФП РСЧС: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Координационные органы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414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РСЧС: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5585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54305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54305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ПАСПОРТ ОБЪЕКТА МИНИСТЕРСТВА ОБРАЗОВАНИЯ РД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МКОУ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Шушинская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СОШ Новолакского </a:t>
            </a:r>
            <a:r>
              <a:rPr lang="ru-RU" altLang="ru-RU" sz="15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района»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500" b="1" dirty="0">
                <a:solidFill>
                  <a:srgbClr val="0000FF"/>
                </a:solidFill>
                <a:cs typeface="Times New Roman" panose="02020603050405020304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4239158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906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46084" name="Text Box 115"/>
          <p:cNvSpPr txBox="1">
            <a:spLocks noChangeArrowheads="1"/>
          </p:cNvSpPr>
          <p:nvPr/>
        </p:nvSpPr>
        <p:spPr bwMode="auto">
          <a:xfrm>
            <a:off x="9244013" y="0"/>
            <a:ext cx="5556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000" b="1"/>
              <a:t>п. 5.</a:t>
            </a:r>
          </a:p>
        </p:txBody>
      </p:sp>
    </p:spTree>
    <p:extLst>
      <p:ext uri="{BB962C8B-B14F-4D97-AF65-F5344CB8AC3E}">
        <p14:creationId xmlns:p14="http://schemas.microsoft.com/office/powerpoint/2010/main" xmlns="" val="40934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54305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54305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ПАСПОРТ ОБЪЕКТА МИНИСТЕРСТВА ОБРАЗОВАНИЯ РД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МКОУ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Шушинская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СОШ Новолакского </a:t>
            </a:r>
            <a:r>
              <a:rPr lang="ru-RU" altLang="ru-RU" sz="15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района»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500" b="1" dirty="0">
                <a:solidFill>
                  <a:srgbClr val="0000FF"/>
                </a:solidFill>
                <a:cs typeface="Times New Roman" panose="02020603050405020304" pitchFamily="18" charset="0"/>
              </a:rPr>
              <a:t>схема расстановки сил и средств)</a:t>
            </a:r>
          </a:p>
        </p:txBody>
      </p:sp>
      <p:sp>
        <p:nvSpPr>
          <p:cNvPr id="72" name="Полилиния 71"/>
          <p:cNvSpPr/>
          <p:nvPr/>
        </p:nvSpPr>
        <p:spPr bwMode="auto">
          <a:xfrm rot="5400000">
            <a:off x="3080749" y="980770"/>
            <a:ext cx="4264706" cy="5995081"/>
          </a:xfrm>
          <a:custGeom>
            <a:avLst/>
            <a:gdLst>
              <a:gd name="connsiteX0" fmla="*/ 0 w 3696101"/>
              <a:gd name="connsiteY0" fmla="*/ 125128 h 5091764"/>
              <a:gd name="connsiteX1" fmla="*/ 2666198 w 3696101"/>
              <a:gd name="connsiteY1" fmla="*/ 0 h 5091764"/>
              <a:gd name="connsiteX2" fmla="*/ 3320716 w 3696101"/>
              <a:gd name="connsiteY2" fmla="*/ 510138 h 5091764"/>
              <a:gd name="connsiteX3" fmla="*/ 3195587 w 3696101"/>
              <a:gd name="connsiteY3" fmla="*/ 2223435 h 5091764"/>
              <a:gd name="connsiteX4" fmla="*/ 3532472 w 3696101"/>
              <a:gd name="connsiteY4" fmla="*/ 2261936 h 5091764"/>
              <a:gd name="connsiteX5" fmla="*/ 3416968 w 3696101"/>
              <a:gd name="connsiteY5" fmla="*/ 3128210 h 5091764"/>
              <a:gd name="connsiteX6" fmla="*/ 2810577 w 3696101"/>
              <a:gd name="connsiteY6" fmla="*/ 3060833 h 5091764"/>
              <a:gd name="connsiteX7" fmla="*/ 2800952 w 3696101"/>
              <a:gd name="connsiteY7" fmla="*/ 3272589 h 5091764"/>
              <a:gd name="connsiteX8" fmla="*/ 3696101 w 3696101"/>
              <a:gd name="connsiteY8" fmla="*/ 3378467 h 5091764"/>
              <a:gd name="connsiteX9" fmla="*/ 3051208 w 3696101"/>
              <a:gd name="connsiteY9" fmla="*/ 5082138 h 5091764"/>
              <a:gd name="connsiteX10" fmla="*/ 2781701 w 3696101"/>
              <a:gd name="connsiteY10" fmla="*/ 5091764 h 5091764"/>
              <a:gd name="connsiteX11" fmla="*/ 2598821 w 3696101"/>
              <a:gd name="connsiteY11" fmla="*/ 5091764 h 5091764"/>
              <a:gd name="connsiteX12" fmla="*/ 77002 w 3696101"/>
              <a:gd name="connsiteY12" fmla="*/ 4822256 h 5091764"/>
              <a:gd name="connsiteX13" fmla="*/ 0 w 3696101"/>
              <a:gd name="connsiteY13" fmla="*/ 125128 h 509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6101" h="5091764">
                <a:moveTo>
                  <a:pt x="0" y="125128"/>
                </a:moveTo>
                <a:lnTo>
                  <a:pt x="2666198" y="0"/>
                </a:lnTo>
                <a:lnTo>
                  <a:pt x="3320716" y="510138"/>
                </a:lnTo>
                <a:lnTo>
                  <a:pt x="3195587" y="2223435"/>
                </a:lnTo>
                <a:lnTo>
                  <a:pt x="3532472" y="2261936"/>
                </a:lnTo>
                <a:lnTo>
                  <a:pt x="3416968" y="3128210"/>
                </a:lnTo>
                <a:lnTo>
                  <a:pt x="2810577" y="3060833"/>
                </a:lnTo>
                <a:lnTo>
                  <a:pt x="2800952" y="3272589"/>
                </a:lnTo>
                <a:lnTo>
                  <a:pt x="3696101" y="3378467"/>
                </a:lnTo>
                <a:lnTo>
                  <a:pt x="3051208" y="5082138"/>
                </a:lnTo>
                <a:lnTo>
                  <a:pt x="2781701" y="5091764"/>
                </a:lnTo>
                <a:lnTo>
                  <a:pt x="2598821" y="5091764"/>
                </a:lnTo>
                <a:lnTo>
                  <a:pt x="77002" y="4822256"/>
                </a:lnTo>
                <a:lnTo>
                  <a:pt x="0" y="125128"/>
                </a:lnTo>
                <a:close/>
              </a:path>
            </a:pathLst>
          </a:cu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 bwMode="auto">
          <a:xfrm rot="5400000" flipV="1">
            <a:off x="8033748" y="3665913"/>
            <a:ext cx="249464" cy="136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 bwMode="auto">
          <a:xfrm rot="5400000">
            <a:off x="8151677" y="3494690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 bwMode="auto">
          <a:xfrm rot="5400000">
            <a:off x="8158480" y="3744155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 bwMode="auto">
          <a:xfrm rot="5400000">
            <a:off x="8149976" y="3519070"/>
            <a:ext cx="0" cy="3004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27"/>
          <p:cNvGrpSpPr>
            <a:grpSpLocks/>
          </p:cNvGrpSpPr>
          <p:nvPr/>
        </p:nvGrpSpPr>
        <p:grpSpPr bwMode="auto">
          <a:xfrm rot="3265156">
            <a:off x="6356175" y="3924537"/>
            <a:ext cx="418491" cy="152249"/>
            <a:chOff x="8084" y="14164"/>
            <a:chExt cx="1192" cy="393"/>
          </a:xfrm>
        </p:grpSpPr>
        <p:sp>
          <p:nvSpPr>
            <p:cNvPr id="78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 rot="21571315">
              <a:off x="8084" y="14164"/>
              <a:ext cx="11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 smtClean="0"/>
                <a:t>ПЧ45</a:t>
              </a:r>
              <a:endParaRPr lang="ru-RU" sz="2400" dirty="0"/>
            </a:p>
          </p:txBody>
        </p:sp>
      </p:grpSp>
      <p:grpSp>
        <p:nvGrpSpPr>
          <p:cNvPr id="80" name="Group 9"/>
          <p:cNvGrpSpPr>
            <a:grpSpLocks/>
          </p:cNvGrpSpPr>
          <p:nvPr/>
        </p:nvGrpSpPr>
        <p:grpSpPr bwMode="auto">
          <a:xfrm>
            <a:off x="6096008" y="4071942"/>
            <a:ext cx="430741" cy="357190"/>
            <a:chOff x="8059" y="3202"/>
            <a:chExt cx="1055" cy="551"/>
          </a:xfrm>
        </p:grpSpPr>
        <p:sp>
          <p:nvSpPr>
            <p:cNvPr id="81" name="AutoShape 10"/>
            <p:cNvSpPr>
              <a:spLocks noChangeArrowheads="1"/>
            </p:cNvSpPr>
            <p:nvPr/>
          </p:nvSpPr>
          <p:spPr bwMode="auto">
            <a:xfrm>
              <a:off x="8181" y="341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82" name="Text Box 11"/>
            <p:cNvSpPr txBox="1">
              <a:spLocks noChangeArrowheads="1"/>
            </p:cNvSpPr>
            <p:nvPr/>
          </p:nvSpPr>
          <p:spPr bwMode="auto">
            <a:xfrm>
              <a:off x="8059" y="3202"/>
              <a:ext cx="1055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sz="600" dirty="0" smtClean="0">
                  <a:cs typeface="Times New Roman" pitchFamily="18" charset="0"/>
                </a:rPr>
                <a:t>ЦРБ</a:t>
              </a:r>
              <a:r>
                <a:rPr lang="ru-RU" sz="600" dirty="0" smtClean="0">
                  <a:cs typeface="Times New Roman" pitchFamily="18" charset="0"/>
                </a:rPr>
                <a:t>,</a:t>
              </a:r>
              <a:endParaRPr lang="ru-RU" sz="1200" dirty="0">
                <a:cs typeface="Times New Roman" pitchFamily="18" charset="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8884" y="3143248"/>
            <a:ext cx="377985" cy="43895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 rot="17444718">
            <a:off x="6100954" y="2628029"/>
            <a:ext cx="7168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5</a:t>
            </a:r>
            <a:r>
              <a:rPr lang="ru-RU" sz="700" dirty="0" smtClean="0"/>
              <a:t> км</a:t>
            </a:r>
            <a:r>
              <a:rPr lang="ru-RU" sz="700" dirty="0" smtClean="0"/>
              <a:t>.</a:t>
            </a:r>
            <a:endParaRPr lang="ru-RU" sz="700" dirty="0"/>
          </a:p>
        </p:txBody>
      </p:sp>
      <p:cxnSp>
        <p:nvCxnSpPr>
          <p:cNvPr id="85" name="Прямая со стрелкой 84"/>
          <p:cNvCxnSpPr>
            <a:stCxn id="79" idx="1"/>
          </p:cNvCxnSpPr>
          <p:nvPr/>
        </p:nvCxnSpPr>
        <p:spPr>
          <a:xfrm rot="16200000" flipV="1">
            <a:off x="5210624" y="2599874"/>
            <a:ext cx="1545513" cy="917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19689154">
            <a:off x="6394217" y="3626716"/>
            <a:ext cx="5357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7км</a:t>
            </a:r>
            <a:r>
              <a:rPr lang="ru-RU" sz="700" dirty="0" smtClean="0"/>
              <a:t>.</a:t>
            </a:r>
            <a:endParaRPr lang="ru-RU" sz="700" dirty="0"/>
          </a:p>
        </p:txBody>
      </p:sp>
      <p:sp>
        <p:nvSpPr>
          <p:cNvPr id="87" name="TextBox 86"/>
          <p:cNvSpPr txBox="1"/>
          <p:nvPr/>
        </p:nvSpPr>
        <p:spPr>
          <a:xfrm rot="20779631">
            <a:off x="5822677" y="3948409"/>
            <a:ext cx="7920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9</a:t>
            </a:r>
            <a:r>
              <a:rPr lang="ru-RU" sz="700" dirty="0" smtClean="0"/>
              <a:t>,0 </a:t>
            </a:r>
            <a:r>
              <a:rPr lang="ru-RU" sz="700" dirty="0" smtClean="0"/>
              <a:t>км.</a:t>
            </a:r>
            <a:endParaRPr lang="ru-RU" sz="700" dirty="0"/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9" t="9353" r="28635" b="23791"/>
          <a:stretch/>
        </p:blipFill>
        <p:spPr bwMode="auto">
          <a:xfrm>
            <a:off x="3738554" y="2143116"/>
            <a:ext cx="2214578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Прямая со стрелкой 88"/>
          <p:cNvCxnSpPr/>
          <p:nvPr/>
        </p:nvCxnSpPr>
        <p:spPr>
          <a:xfrm rot="16200000" flipV="1">
            <a:off x="5167841" y="2928406"/>
            <a:ext cx="1643073" cy="64399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16200000" flipV="1">
            <a:off x="5560225" y="2464587"/>
            <a:ext cx="857256" cy="64294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19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915988"/>
          <a:ext cx="9906000" cy="6400800"/>
        </p:xfrm>
        <a:graphic>
          <a:graphicData uri="http://schemas.openxmlformats.org/drawingml/2006/table">
            <a:tbl>
              <a:tblPr/>
              <a:tblGrid>
                <a:gridCol w="339725"/>
                <a:gridCol w="1322388"/>
                <a:gridCol w="665162"/>
                <a:gridCol w="446088"/>
                <a:gridCol w="490537"/>
                <a:gridCol w="249238"/>
                <a:gridCol w="406400"/>
                <a:gridCol w="661987"/>
                <a:gridCol w="1776413"/>
                <a:gridCol w="685800"/>
                <a:gridCol w="411162"/>
                <a:gridCol w="481013"/>
                <a:gridCol w="806450"/>
                <a:gridCol w="1163637"/>
              </a:tblGrid>
              <a:tr h="141288"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с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применения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41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Приказ МЧС РФ № 123 от 25.02.2013г.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65750" algn="l"/>
                        </a:tabLst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дежурный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тер.фонда ОМС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365750" algn="l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65750" algn="l"/>
                        </a:tabLst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№ 292 от 30.07.2010г.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Минкомсвязи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Минкомсвязь РФ № 342 от 12.12.2011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Минкомсвязи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Минкомсвязь РФ № 342 от 12.12.2011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Минкомсвязи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Минкомсвязь РФ № 342 от 12.12.2011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Минкомсвязь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Минтранс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 распоряжение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 распоряжение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 распоряжение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8"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908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54305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54305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ПАСПОРТ ОБЪЕКТА МИНИСТЕРСТВА ОБРАЗОВАНИЯ РД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МКОУ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«Шушинская СОШ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Новолакского </a:t>
            </a:r>
            <a:r>
              <a:rPr lang="ru-RU" altLang="ru-RU" sz="15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района»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500" b="1" dirty="0">
                <a:solidFill>
                  <a:srgbClr val="0000FF"/>
                </a:solidFill>
                <a:cs typeface="Times New Roman" panose="02020603050405020304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270264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14400"/>
          <a:ext cx="9906000" cy="4386252"/>
        </p:xfrm>
        <a:graphic>
          <a:graphicData uri="http://schemas.openxmlformats.org/drawingml/2006/table">
            <a:tbl>
              <a:tblPr/>
              <a:tblGrid>
                <a:gridCol w="339725"/>
                <a:gridCol w="1319213"/>
                <a:gridCol w="665162"/>
                <a:gridCol w="446088"/>
                <a:gridCol w="487362"/>
                <a:gridCol w="249238"/>
                <a:gridCol w="409575"/>
                <a:gridCol w="673100"/>
                <a:gridCol w="1774825"/>
                <a:gridCol w="684212"/>
                <a:gridCol w="411163"/>
                <a:gridCol w="479425"/>
                <a:gridCol w="804862"/>
                <a:gridCol w="1162050"/>
              </a:tblGrid>
              <a:tr h="182906"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с</a:t>
                      </a:r>
                    </a:p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применения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 gridSpan="1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МВД России: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ФП РСЧС: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Координационные органы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14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9414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058863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284913" algn="r"/>
                        </a:tabLst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09638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30-120мин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906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1453">
                <a:tc gridSpan="2"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РСЧС: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9556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955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55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0705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54305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54305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ПАСПОРТ ОБЪЕКТА МИНИСТЕРСТВА ОБРАЗОВАНИЯ РД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МКОУ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Шушинская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500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СОШ Новолакского </a:t>
            </a:r>
            <a:r>
              <a:rPr lang="ru-RU" altLang="ru-RU" sz="1500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района»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500" b="1" dirty="0">
                <a:solidFill>
                  <a:srgbClr val="0000FF"/>
                </a:solidFill>
                <a:cs typeface="Times New Roman" panose="02020603050405020304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8475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5441170"/>
              </p:ext>
            </p:extLst>
          </p:nvPr>
        </p:nvGraphicFramePr>
        <p:xfrm>
          <a:off x="194472" y="1124744"/>
          <a:ext cx="9517059" cy="3350980"/>
        </p:xfrm>
        <a:graphic>
          <a:graphicData uri="http://schemas.openxmlformats.org/drawingml/2006/table">
            <a:tbl>
              <a:tblPr/>
              <a:tblGrid>
                <a:gridCol w="1014113">
                  <a:extLst>
                    <a:ext uri="{9D8B030D-6E8A-4147-A177-3AD203B41FA5}"/>
                  </a:extLst>
                </a:gridCol>
                <a:gridCol w="7457879">
                  <a:extLst>
                    <a:ext uri="{9D8B030D-6E8A-4147-A177-3AD203B41FA5}"/>
                  </a:extLst>
                </a:gridCol>
                <a:gridCol w="1045067">
                  <a:extLst>
                    <a:ext uri="{9D8B030D-6E8A-4147-A177-3AD203B41FA5}"/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107315" marR="1073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Шушинская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Новолакского </a:t>
            </a:r>
            <a:r>
              <a:rPr lang="ru-RU" sz="15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3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906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9243882" y="0"/>
            <a:ext cx="556475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xmlns="" val="21844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Шушинская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Новолакского 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4" y="1000108"/>
            <a:ext cx="450059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4" y="1071522"/>
            <a:ext cx="48577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40"/>
            <a:ext cx="9906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3169" y="112260"/>
            <a:ext cx="1807010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9596437" y="0"/>
            <a:ext cx="309563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9279505" y="0"/>
          <a:ext cx="626496" cy="828902"/>
        </p:xfrm>
        <a:graphic>
          <a:graphicData uri="http://schemas.openxmlformats.org/presentationml/2006/ole">
            <p:oleObj spid="_x0000_s1112" name="CorelDRAW" r:id="rId3" imgW="810768" imgH="950976" progId="">
              <p:embed/>
            </p:oleObj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25533" y="190500"/>
          <a:ext cx="276395" cy="285750"/>
        </p:xfrm>
        <a:graphic>
          <a:graphicData uri="http://schemas.openxmlformats.org/presentationml/2006/ole">
            <p:oleObj spid="_x0000_s1113" name="CorelDRAW" r:id="rId4" imgW="810768" imgH="950976" progId="">
              <p:embed/>
            </p:oleObj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9349527" y="0"/>
            <a:ext cx="556475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906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73523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95520" y="822101"/>
            <a:ext cx="309563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272648" y="737055"/>
            <a:ext cx="2089547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95520" y="1029610"/>
            <a:ext cx="309563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272646" y="967244"/>
            <a:ext cx="334008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95520" y="1242788"/>
            <a:ext cx="309563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272647" y="1180423"/>
            <a:ext cx="2671820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91834" y="1448030"/>
            <a:ext cx="309563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91834" y="1673681"/>
            <a:ext cx="309563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91834" y="1900467"/>
            <a:ext cx="309563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268963" y="1362985"/>
            <a:ext cx="3029290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268963" y="1597708"/>
            <a:ext cx="3340080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268963" y="1819958"/>
            <a:ext cx="305877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91834" y="2118181"/>
            <a:ext cx="309563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91834" y="2326824"/>
            <a:ext cx="309563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268963" y="2033137"/>
            <a:ext cx="3340080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268963" y="2255387"/>
            <a:ext cx="305877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09" y="2557009"/>
            <a:ext cx="287451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180515" y="2459491"/>
            <a:ext cx="2396652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232110" y="2786063"/>
            <a:ext cx="260425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749338" y="3634242"/>
            <a:ext cx="501197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756710" y="3324679"/>
            <a:ext cx="456973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280018" y="3541259"/>
            <a:ext cx="273938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840241" y="4029982"/>
            <a:ext cx="323076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273877" y="3964215"/>
            <a:ext cx="128493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630183" y="2830286"/>
            <a:ext cx="63140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277560" y="3782786"/>
            <a:ext cx="213622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749338" y="3430134"/>
            <a:ext cx="501197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276333" y="3342822"/>
            <a:ext cx="253055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275104" y="3167063"/>
            <a:ext cx="2702530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6013129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725999" y="4603750"/>
            <a:ext cx="47294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227194" y="4208012"/>
            <a:ext cx="134635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221053" y="4437065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67766" y="4266976"/>
            <a:ext cx="434862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876776" y="2462895"/>
            <a:ext cx="187457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5353468" y="2485561"/>
            <a:ext cx="222344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5292045" y="2711224"/>
            <a:ext cx="330446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 dirty="0" smtClean="0"/>
              <a:t>ПВР</a:t>
            </a:r>
            <a:endParaRPr lang="ru-RU" sz="800" dirty="0"/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884146" y="2682877"/>
            <a:ext cx="314721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741714" y="2172610"/>
            <a:ext cx="216202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825180" y="2063752"/>
            <a:ext cx="3370792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5042677" y="1757597"/>
            <a:ext cx="719963" cy="278622"/>
            <a:chOff x="7847002" y="5565780"/>
            <a:chExt cx="929766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27594" y="5565780"/>
              <a:ext cx="549174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815354" y="1760992"/>
            <a:ext cx="2873281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972655" y="2107980"/>
            <a:ext cx="760394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4298" y="7881234"/>
              <a:ext cx="161659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7171531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260363" y="5654903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832871" y="6457724"/>
            <a:ext cx="310791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248080" y="6311448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260362" y="6140224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70953" y="6191251"/>
            <a:ext cx="234628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70952" y="5957663"/>
            <a:ext cx="233400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261592" y="5910037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70952" y="5701393"/>
            <a:ext cx="233400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72127" y="5362444"/>
            <a:ext cx="232150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260363" y="5346474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268961" y="5009698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94790" y="4973413"/>
            <a:ext cx="386953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256678" y="4667251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70952" y="4709206"/>
            <a:ext cx="233400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556092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5171659" y="1119190"/>
            <a:ext cx="545419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776044" y="1087438"/>
            <a:ext cx="250966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5174118" y="1417411"/>
            <a:ext cx="54419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5174118" y="1643063"/>
            <a:ext cx="540506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776045" y="1306286"/>
            <a:ext cx="2286094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776046" y="1529670"/>
            <a:ext cx="228732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5172352" y="839287"/>
            <a:ext cx="54522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776046" y="819831"/>
            <a:ext cx="7112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726842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784644" y="2908527"/>
            <a:ext cx="240033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5163061" y="3273652"/>
            <a:ext cx="545419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794470" y="3125107"/>
            <a:ext cx="218659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5348554" y="2944813"/>
            <a:ext cx="232172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5154461" y="3457349"/>
            <a:ext cx="54541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794471" y="3317875"/>
            <a:ext cx="204409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5413659" y="3600224"/>
            <a:ext cx="165837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5413659" y="3791857"/>
            <a:ext cx="165837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789557" y="3501572"/>
            <a:ext cx="2944528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789556" y="3719286"/>
            <a:ext cx="261285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633482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5354694" y="4231823"/>
            <a:ext cx="307106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5005822" y="4469935"/>
            <a:ext cx="952027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760074" y="6546172"/>
            <a:ext cx="240156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753934" y="4245431"/>
            <a:ext cx="283888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736734" y="4542520"/>
            <a:ext cx="28401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5365750" y="4942795"/>
            <a:ext cx="309563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887831" y="4975679"/>
            <a:ext cx="3387990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5372742" y="3830979"/>
            <a:ext cx="212044" cy="530678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747792" y="3963083"/>
            <a:ext cx="3427299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424716" y="5326065"/>
            <a:ext cx="272710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424716" y="5553983"/>
            <a:ext cx="272710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424716" y="5769430"/>
            <a:ext cx="272710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741650" y="5258030"/>
            <a:ext cx="283888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741650" y="5458735"/>
            <a:ext cx="283888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750248" y="5676449"/>
            <a:ext cx="2980154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702402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653203" y="5859009"/>
            <a:ext cx="3255320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843740" y="6409250"/>
            <a:ext cx="142875" cy="464344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430857" y="5979207"/>
            <a:ext cx="240771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5409973" y="6331857"/>
            <a:ext cx="314477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120323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671630" y="6336393"/>
            <a:ext cx="2041638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5246596" y="6655030"/>
            <a:ext cx="390638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94293" y="3812268"/>
            <a:ext cx="239542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75790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«Шушинская </a:t>
            </a:r>
            <a:r>
              <a:rPr lang="ru-RU" sz="15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Новолакского </a:t>
            </a:r>
            <a:r>
              <a:rPr lang="ru-RU" sz="15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0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27260" y="1216707"/>
            <a:ext cx="325532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39544" y="991055"/>
            <a:ext cx="336587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83036" y="2620509"/>
            <a:ext cx="364841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49372" y="1841501"/>
            <a:ext cx="256740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727226" y="2098015"/>
            <a:ext cx="44563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727228" y="1185202"/>
            <a:ext cx="15472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727227" y="986765"/>
            <a:ext cx="161422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727227" y="1788452"/>
            <a:ext cx="189461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727226" y="2682555"/>
            <a:ext cx="145552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35128" y="2004787"/>
            <a:ext cx="43731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66568" y="1637395"/>
            <a:ext cx="261653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53522" y="1373189"/>
            <a:ext cx="1838971" cy="20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727226" y="2331847"/>
            <a:ext cx="14066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216204" y="2924402"/>
            <a:ext cx="27885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635097" y="2911931"/>
            <a:ext cx="419983" cy="19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70253" y="1434422"/>
            <a:ext cx="275167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30214" y="3289527"/>
            <a:ext cx="4459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53522" y="3129645"/>
            <a:ext cx="1630249" cy="3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727227" y="1603622"/>
            <a:ext cx="16254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207604" y="2354036"/>
            <a:ext cx="417664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630182" y="3455081"/>
            <a:ext cx="1658371" cy="21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03" y="3452813"/>
            <a:ext cx="305877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642466" y="3672795"/>
            <a:ext cx="1713649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94643" y="3747635"/>
            <a:ext cx="314604" cy="2198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52326" y="4059446"/>
            <a:ext cx="445917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735825" y="3983494"/>
            <a:ext cx="16903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636323" y="4242030"/>
            <a:ext cx="1658371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30" y="4274911"/>
            <a:ext cx="291136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80580" y="4799920"/>
            <a:ext cx="450830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71982" y="4536851"/>
            <a:ext cx="362385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95289" y="4734152"/>
            <a:ext cx="72817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54750" y="4545920"/>
            <a:ext cx="1617845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90406" y="5169581"/>
            <a:ext cx="447146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90376" y="5207000"/>
            <a:ext cx="2042641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206376" y="5512027"/>
            <a:ext cx="445917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96516" y="5480279"/>
            <a:ext cx="1369380" cy="31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206376" y="5854474"/>
            <a:ext cx="445917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701431" y="5906635"/>
            <a:ext cx="1637082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23574" y="6200322"/>
            <a:ext cx="445917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96516" y="6185583"/>
            <a:ext cx="1439912" cy="31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62152" y="4862286"/>
            <a:ext cx="474171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81777" y="4911045"/>
            <a:ext cx="80832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752832" y="975425"/>
            <a:ext cx="67553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773" y="1197429"/>
            <a:ext cx="26411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760204" y="1228292"/>
            <a:ext cx="70505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320621" y="6530293"/>
            <a:ext cx="255512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92832" y="6531428"/>
            <a:ext cx="799704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357282" y="1698627"/>
            <a:ext cx="143725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638587" y="1651002"/>
            <a:ext cx="1444625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278661" y="2095502"/>
            <a:ext cx="272710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638587" y="2086428"/>
            <a:ext cx="1444625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325342" y="3209020"/>
            <a:ext cx="156010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639817" y="3236235"/>
            <a:ext cx="1444625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3133708" y="3499313"/>
            <a:ext cx="638780" cy="376265"/>
            <a:chOff x="4523592" y="5717578"/>
            <a:chExt cx="765501" cy="522025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22025"/>
              <a:chOff x="4684812" y="5717578"/>
              <a:chExt cx="604281" cy="522025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626303" y="3521982"/>
            <a:ext cx="1444625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279888" y="3789589"/>
            <a:ext cx="241999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644730" y="3777117"/>
            <a:ext cx="1443397" cy="2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724577" y="4118430"/>
            <a:ext cx="2249643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720893" y="4333877"/>
            <a:ext cx="2009192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3139849" y="4408715"/>
            <a:ext cx="273938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3139850" y="4110494"/>
            <a:ext cx="479085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3139849" y="4621894"/>
            <a:ext cx="232172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733178" y="4621895"/>
            <a:ext cx="475119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3053860" y="4856617"/>
          <a:ext cx="471715" cy="292554"/>
        </p:xfrm>
        <a:graphic>
          <a:graphicData uri="http://schemas.openxmlformats.org/presentationml/2006/ole">
            <p:oleObj spid="_x0000_s2136" name="Clip" r:id="rId6" imgW="5807075" imgH="3009900" progId="">
              <p:embed/>
            </p:oleObj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733176" y="4900841"/>
            <a:ext cx="1999574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3050175" y="5259163"/>
            <a:ext cx="501197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733179" y="5259163"/>
            <a:ext cx="964034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3071059" y="5534706"/>
            <a:ext cx="493826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733176" y="5538109"/>
            <a:ext cx="499164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272520" y="4987020"/>
            <a:ext cx="330446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311829" y="921886"/>
            <a:ext cx="237086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p:oleObj spid="_x0000_s2137" name="Clip" r:id="rId8" imgW="527995" imgH="703385" progId="">
                <p:embed/>
              </p:oleObj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278661" y="2376717"/>
            <a:ext cx="272710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636131" y="2393725"/>
            <a:ext cx="1444625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337108" y="2670448"/>
            <a:ext cx="1716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639817" y="2637518"/>
            <a:ext cx="1444625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3238122" y="2955018"/>
            <a:ext cx="385725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661928" y="2875645"/>
            <a:ext cx="1444625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357279" y="1903866"/>
            <a:ext cx="131441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621391" y="1861913"/>
            <a:ext cx="151096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3235665" y="1487715"/>
            <a:ext cx="385725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628761" y="1426482"/>
            <a:ext cx="1443397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296803" y="6474451"/>
            <a:ext cx="125866" cy="287451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801971" y="6547306"/>
            <a:ext cx="113874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792143" y="6199190"/>
            <a:ext cx="17075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3184073" y="6161754"/>
            <a:ext cx="374670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576975" y="3126242"/>
            <a:ext cx="219889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938132" y="2874512"/>
            <a:ext cx="2485100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938132" y="3111500"/>
            <a:ext cx="250106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583119" y="2834823"/>
            <a:ext cx="189177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537666" y="3536724"/>
            <a:ext cx="244456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924621" y="3468688"/>
            <a:ext cx="2697616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6497128" y="3864430"/>
            <a:ext cx="332902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918478" y="3831546"/>
            <a:ext cx="293347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981127" y="4372429"/>
            <a:ext cx="938083" cy="1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548722" y="4660446"/>
            <a:ext cx="276395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7043776" y="4557262"/>
            <a:ext cx="28130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548722" y="4880429"/>
            <a:ext cx="276395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7047461" y="4830538"/>
            <a:ext cx="247772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540124" y="4431395"/>
            <a:ext cx="293593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621198" y="5041447"/>
            <a:ext cx="206375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973756" y="5128760"/>
            <a:ext cx="1337752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987268" y="5450795"/>
            <a:ext cx="996251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656823" y="5464405"/>
            <a:ext cx="122842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540124" y="4226154"/>
            <a:ext cx="293593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972528" y="4109360"/>
            <a:ext cx="1850192" cy="31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734215" y="5602742"/>
            <a:ext cx="2740611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736" y="5648101"/>
            <a:ext cx="165837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551180" y="6043840"/>
            <a:ext cx="389410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963931" y="6023430"/>
            <a:ext cx="2631281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749147" y="5832930"/>
            <a:ext cx="1493762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3218467" y="5843137"/>
            <a:ext cx="245685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542580" y="2341563"/>
            <a:ext cx="25428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557459" y="2629916"/>
            <a:ext cx="231231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718246" y="2314352"/>
            <a:ext cx="905347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58" y="1817"/>
              <a:ext cx="61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724387" y="2542268"/>
            <a:ext cx="85006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54" y="1959"/>
              <a:ext cx="57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751349" y="2504850"/>
            <a:ext cx="74073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2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8619843" y="2361975"/>
            <a:ext cx="101959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2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875418" y="2415264"/>
            <a:ext cx="593328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41" y="1832"/>
              <a:ext cx="38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6128601" y="857252"/>
          <a:ext cx="3287261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597">
                  <a:extLst>
                    <a:ext uri="{9D8B030D-6E8A-4147-A177-3AD203B41FA5}"/>
                  </a:extLst>
                </a:gridCol>
                <a:gridCol w="724311">
                  <a:extLst>
                    <a:ext uri="{9D8B030D-6E8A-4147-A177-3AD203B41FA5}"/>
                  </a:extLst>
                </a:gridCol>
                <a:gridCol w="1072537">
                  <a:extLst>
                    <a:ext uri="{9D8B030D-6E8A-4147-A177-3AD203B41FA5}"/>
                  </a:extLst>
                </a:gridCol>
                <a:gridCol w="821816">
                  <a:extLst>
                    <a:ext uri="{9D8B030D-6E8A-4147-A177-3AD203B41FA5}"/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51" marR="70751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533981" y="972913"/>
            <a:ext cx="22971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574520" y="1308554"/>
            <a:ext cx="190406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570835" y="1559152"/>
            <a:ext cx="19409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570835" y="1796143"/>
            <a:ext cx="19409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570835" y="2035402"/>
            <a:ext cx="19409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777146" y="1155474"/>
            <a:ext cx="74688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777146" y="1412875"/>
            <a:ext cx="74688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777146" y="1647599"/>
            <a:ext cx="746881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786973" y="1907268"/>
            <a:ext cx="74688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777146" y="2141991"/>
            <a:ext cx="746881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624885" y="6363608"/>
            <a:ext cx="27885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994641" y="6380619"/>
            <a:ext cx="2631281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2990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Шушинская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Новолакского </a:t>
            </a:r>
            <a:r>
              <a:rPr lang="ru-RU" sz="15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0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906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9243882" y="0"/>
            <a:ext cx="556475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xmlns="" val="7584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«Шушинская  СОШ Новолакского района»</a:t>
            </a: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2960" y="4437112"/>
            <a:ext cx="1080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МКОУ «</a:t>
            </a:r>
            <a:r>
              <a:rPr lang="ru-RU" sz="900" dirty="0" err="1" smtClean="0"/>
              <a:t>Банайюртовская</a:t>
            </a:r>
            <a:r>
              <a:rPr lang="ru-RU" sz="900" dirty="0" smtClean="0"/>
              <a:t> СОШ»</a:t>
            </a:r>
            <a:endParaRPr lang="ru-RU" sz="9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2" t="9197" r="27855" b="19150"/>
          <a:stretch/>
        </p:blipFill>
        <p:spPr bwMode="auto">
          <a:xfrm>
            <a:off x="9876" y="906009"/>
            <a:ext cx="10137576" cy="615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носка 1 197"/>
          <p:cNvSpPr>
            <a:spLocks/>
          </p:cNvSpPr>
          <p:nvPr/>
        </p:nvSpPr>
        <p:spPr bwMode="auto">
          <a:xfrm>
            <a:off x="6786570" y="5877272"/>
            <a:ext cx="3119430" cy="1065710"/>
          </a:xfrm>
          <a:prstGeom prst="borderCallout1">
            <a:avLst>
              <a:gd name="adj1" fmla="val 247"/>
              <a:gd name="adj2" fmla="val -349"/>
              <a:gd name="adj3" fmla="val -120631"/>
              <a:gd name="adj4" fmla="val -47292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«Шушинская </a:t>
            </a:r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367020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Новолаский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Шушия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hlinkClick r:id="rId3"/>
              </a:rPr>
              <a:t>shushinsckaya.sosh@yandex.ru</a:t>
            </a:r>
            <a:r>
              <a:rPr lang="ru-RU" sz="800" dirty="0" smtClean="0"/>
              <a:t> 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Абакарова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Шакират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Шарабуттиновна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2976672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28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Шушинская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Новолакского района»</a:t>
            </a:r>
            <a:endParaRPr lang="ru-RU" sz="15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6550912"/>
              </p:ext>
            </p:extLst>
          </p:nvPr>
        </p:nvGraphicFramePr>
        <p:xfrm>
          <a:off x="0" y="5896894"/>
          <a:ext cx="9905999" cy="1038318"/>
        </p:xfrm>
        <a:graphic>
          <a:graphicData uri="http://schemas.openxmlformats.org/drawingml/2006/table">
            <a:tbl>
              <a:tblPr/>
              <a:tblGrid>
                <a:gridCol w="662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0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4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502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20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821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601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053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2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7,40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63,600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9,50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1963,2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кв.м.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16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791" y="1803591"/>
            <a:ext cx="389028" cy="34251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241654" y="2181680"/>
            <a:ext cx="598555" cy="312614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10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1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2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Text Box 66"/>
          <p:cNvSpPr txBox="1">
            <a:spLocks noChangeArrowheads="1"/>
          </p:cNvSpPr>
          <p:nvPr/>
        </p:nvSpPr>
        <p:spPr bwMode="auto">
          <a:xfrm>
            <a:off x="649785" y="2586027"/>
            <a:ext cx="891147" cy="2941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54139" tIns="77076" rIns="154139" bIns="77076">
            <a:spAutoFit/>
          </a:bodyPr>
          <a:lstStyle/>
          <a:p>
            <a:pPr algn="ctr" defTabSz="2157789">
              <a:spcBef>
                <a:spcPct val="50000"/>
              </a:spcBef>
              <a:defRPr/>
            </a:pPr>
            <a:r>
              <a:rPr lang="ru-RU" sz="9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с.Шушия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784648" y="2420888"/>
            <a:ext cx="3240360" cy="360040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5" name="Прямоугольник 24"/>
          <p:cNvSpPr/>
          <p:nvPr/>
        </p:nvSpPr>
        <p:spPr>
          <a:xfrm rot="243668">
            <a:off x="2776459" y="2587052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210133" y="1252538"/>
            <a:ext cx="1440160" cy="545469"/>
          </a:xfrm>
          <a:prstGeom prst="wedgeRectCallout">
            <a:avLst>
              <a:gd name="adj1" fmla="val -76512"/>
              <a:gd name="adj2" fmla="val 1635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2475"/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Новолакская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ЦРБ </a:t>
            </a:r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Новолакский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район, </a:t>
            </a:r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с.Шушия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1390" y="2988383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15 мин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9024" y="2636912"/>
            <a:ext cx="335309" cy="24460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4579546"/>
              </p:ext>
            </p:extLst>
          </p:nvPr>
        </p:nvGraphicFramePr>
        <p:xfrm>
          <a:off x="200472" y="2924944"/>
          <a:ext cx="4464495" cy="2639568"/>
        </p:xfrm>
        <a:graphic>
          <a:graphicData uri="http://schemas.openxmlformats.org/drawingml/2006/table">
            <a:tbl>
              <a:tblPr/>
              <a:tblGrid>
                <a:gridCol w="1620532"/>
                <a:gridCol w="1746136"/>
                <a:gridCol w="1097827"/>
              </a:tblGrid>
              <a:tr h="31676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КЧС и ПБ МР «</a:t>
                      </a: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Новолакский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Айдиев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М.Ш.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88724221500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986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ЕДДС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  </a:t>
                      </a: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Аурбиев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С.Х.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8(989)4448518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88724221112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986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ОШ администрации МР «</a:t>
                      </a: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Новолакский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по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штаба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8(87252)2-11-05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8(87252)2-11-05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972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ПЧ №11 г.Хасавюрт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ФГКУ ПЧ № 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Моб.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8(87272)26-489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468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Нахаев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Шакир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Ахмедович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Раб.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+7872 422 10 22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+721403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986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105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Новолакская</a:t>
                      </a:r>
                      <a:r>
                        <a:rPr lang="ru-RU" sz="105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 </a:t>
                      </a:r>
                      <a:r>
                        <a:rPr lang="ru-RU" sz="105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ЦРБ (</a:t>
                      </a:r>
                      <a:r>
                        <a:rPr lang="ru-RU" sz="105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новострой</a:t>
                      </a:r>
                      <a:r>
                        <a:rPr lang="ru-RU" sz="105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endParaRPr lang="ru-RU" sz="105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Исрапилова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Б.Г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8928 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5600284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89286727803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9" t="9353" r="28635" b="23791"/>
          <a:stretch/>
        </p:blipFill>
        <p:spPr bwMode="auto">
          <a:xfrm>
            <a:off x="5673080" y="1212882"/>
            <a:ext cx="3431735" cy="294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Выноска 1 197"/>
          <p:cNvSpPr>
            <a:spLocks/>
          </p:cNvSpPr>
          <p:nvPr/>
        </p:nvSpPr>
        <p:spPr bwMode="auto">
          <a:xfrm>
            <a:off x="6033120" y="4437112"/>
            <a:ext cx="3119430" cy="1065710"/>
          </a:xfrm>
          <a:prstGeom prst="borderCallout1">
            <a:avLst>
              <a:gd name="adj1" fmla="val -2181"/>
              <a:gd name="adj2" fmla="val 97822"/>
              <a:gd name="adj3" fmla="val -267142"/>
              <a:gd name="adj4" fmla="val 82404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«Шушинская </a:t>
            </a:r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367020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Новолаский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Шушия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hlinkClick r:id="rId5"/>
              </a:rPr>
              <a:t>shushinsckaya.sosh@yandex.ru</a:t>
            </a:r>
            <a:r>
              <a:rPr lang="ru-RU" sz="800" dirty="0" smtClean="0"/>
              <a:t> 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Абакарова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Шакират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Шарабуттиновна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2976672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4233</Words>
  <Application>Microsoft Office PowerPoint</Application>
  <PresentationFormat>Лист A4 (210x297 мм)</PresentationFormat>
  <Paragraphs>1636</Paragraphs>
  <Slides>31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Тема Office</vt:lpstr>
      <vt:lpstr>1_Тема Office</vt:lpstr>
      <vt:lpstr>CorelDRAW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Пользователь Windows</cp:lastModifiedBy>
  <cp:revision>415</cp:revision>
  <dcterms:modified xsi:type="dcterms:W3CDTF">2019-11-14T10:54:55Z</dcterms:modified>
</cp:coreProperties>
</file>